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2" r:id="rId4"/>
  </p:sldMasterIdLst>
  <p:notesMasterIdLst>
    <p:notesMasterId r:id="rId7"/>
  </p:notesMasterIdLst>
  <p:sldIdLst>
    <p:sldId id="257" r:id="rId5"/>
    <p:sldId id="258" r:id="rId6"/>
  </p:sldIdLst>
  <p:sldSz cx="10058400" cy="128016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27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pada, Christino E SFC USARMY NG RIARNG (USA)" userId="cd16680c-9925-410a-9d77-d02f8472eea0" providerId="ADAL" clId="{05BADC0E-B61F-4456-8D9D-EA159C6F1E36}"/>
    <pc:docChg chg="custSel modSld">
      <pc:chgData name="Espada, Christino E SFC USARMY NG RIARNG (USA)" userId="cd16680c-9925-410a-9d77-d02f8472eea0" providerId="ADAL" clId="{05BADC0E-B61F-4456-8D9D-EA159C6F1E36}" dt="2024-02-08T15:33:16.609" v="1" actId="21"/>
      <pc:docMkLst>
        <pc:docMk/>
      </pc:docMkLst>
      <pc:sldChg chg="delSp mod">
        <pc:chgData name="Espada, Christino E SFC USARMY NG RIARNG (USA)" userId="cd16680c-9925-410a-9d77-d02f8472eea0" providerId="ADAL" clId="{05BADC0E-B61F-4456-8D9D-EA159C6F1E36}" dt="2024-02-08T15:33:09.611" v="0" actId="21"/>
        <pc:sldMkLst>
          <pc:docMk/>
          <pc:sldMk cId="1380427708" sldId="257"/>
        </pc:sldMkLst>
        <pc:picChg chg="del">
          <ac:chgData name="Espada, Christino E SFC USARMY NG RIARNG (USA)" userId="cd16680c-9925-410a-9d77-d02f8472eea0" providerId="ADAL" clId="{05BADC0E-B61F-4456-8D9D-EA159C6F1E36}" dt="2024-02-08T15:33:09.611" v="0" actId="21"/>
          <ac:picMkLst>
            <pc:docMk/>
            <pc:sldMk cId="1380427708" sldId="257"/>
            <ac:picMk id="17" creationId="{A5F66820-774A-CEF0-73C1-9958270CB5AB}"/>
          </ac:picMkLst>
        </pc:picChg>
      </pc:sldChg>
      <pc:sldChg chg="delSp mod">
        <pc:chgData name="Espada, Christino E SFC USARMY NG RIARNG (USA)" userId="cd16680c-9925-410a-9d77-d02f8472eea0" providerId="ADAL" clId="{05BADC0E-B61F-4456-8D9D-EA159C6F1E36}" dt="2024-02-08T15:33:16.609" v="1" actId="21"/>
        <pc:sldMkLst>
          <pc:docMk/>
          <pc:sldMk cId="830342521" sldId="258"/>
        </pc:sldMkLst>
        <pc:picChg chg="del">
          <ac:chgData name="Espada, Christino E SFC USARMY NG RIARNG (USA)" userId="cd16680c-9925-410a-9d77-d02f8472eea0" providerId="ADAL" clId="{05BADC0E-B61F-4456-8D9D-EA159C6F1E36}" dt="2024-02-08T15:33:16.609" v="1" actId="21"/>
          <ac:picMkLst>
            <pc:docMk/>
            <pc:sldMk cId="830342521" sldId="258"/>
            <ac:picMk id="7" creationId="{83FA581A-60B2-DFFB-A552-E80DB4EDE271}"/>
          </ac:picMkLst>
        </pc:picChg>
      </pc:sldChg>
    </pc:docChg>
  </pc:docChgLst>
  <pc:docChgLst>
    <pc:chgData name="Watson, Sherice N SGT USARMY NG SCARNG (USA)" userId="S::sherice.n.watson.mil@army.mil::5c3cfafc-436f-47ac-9855-4c3099ee63a6" providerId="AD" clId="Web-{48048CB9-805D-4D3E-8E2A-13AFE36EB36E}"/>
    <pc:docChg chg="sldOrd">
      <pc:chgData name="Watson, Sherice N SGT USARMY NG SCARNG (USA)" userId="S::sherice.n.watson.mil@army.mil::5c3cfafc-436f-47ac-9855-4c3099ee63a6" providerId="AD" clId="Web-{48048CB9-805D-4D3E-8E2A-13AFE36EB36E}" dt="2024-02-01T21:01:56.008" v="0"/>
      <pc:docMkLst>
        <pc:docMk/>
      </pc:docMkLst>
      <pc:sldChg chg="ord">
        <pc:chgData name="Watson, Sherice N SGT USARMY NG SCARNG (USA)" userId="S::sherice.n.watson.mil@army.mil::5c3cfafc-436f-47ac-9855-4c3099ee63a6" providerId="AD" clId="Web-{48048CB9-805D-4D3E-8E2A-13AFE36EB36E}" dt="2024-02-01T21:01:56.008" v="0"/>
        <pc:sldMkLst>
          <pc:docMk/>
          <pc:sldMk cId="1380427708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4E7DF3-5A42-4CBA-84C3-2389B03AE798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162050"/>
            <a:ext cx="24638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20F2B2-9373-455E-975A-344653BCC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34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0F2B2-9373-455E-975A-344653BCC9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3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006" y="1790719"/>
            <a:ext cx="6336815" cy="4800863"/>
          </a:xfrm>
        </p:spPr>
        <p:txBody>
          <a:bodyPr bIns="0" anchor="b">
            <a:normAutofit/>
          </a:bodyPr>
          <a:lstStyle>
            <a:lvl1pPr algn="l">
              <a:defRPr sz="59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006" y="6591583"/>
            <a:ext cx="6336815" cy="1824893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760" b="0">
                <a:solidFill>
                  <a:schemeClr val="tx1"/>
                </a:solidFill>
              </a:defRPr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38005" y="614709"/>
            <a:ext cx="3731358" cy="57717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4820" y="245896"/>
            <a:ext cx="882206" cy="940012"/>
          </a:xfrm>
        </p:spPr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876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750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5092" y="1486424"/>
            <a:ext cx="1213330" cy="870345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3101" y="1486424"/>
            <a:ext cx="5831205" cy="870345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59215" b="36435"/>
          <a:stretch/>
        </p:blipFill>
        <p:spPr>
          <a:xfrm rot="5400000">
            <a:off x="4378277" y="5753470"/>
            <a:ext cx="8705088" cy="1709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660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59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005" y="3278109"/>
            <a:ext cx="6340556" cy="3826790"/>
          </a:xfrm>
        </p:spPr>
        <p:txBody>
          <a:bodyPr anchor="b">
            <a:normAutofit/>
          </a:bodyPr>
          <a:lstStyle>
            <a:lvl1pPr algn="l"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006" y="7104900"/>
            <a:ext cx="6340556" cy="1890801"/>
          </a:xfrm>
        </p:spPr>
        <p:txBody>
          <a:bodyPr tIns="91440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935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005" y="1790721"/>
            <a:ext cx="7220417" cy="19490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8006" y="4055423"/>
            <a:ext cx="3438458" cy="61207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0204" y="4055424"/>
            <a:ext cx="3438217" cy="61207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415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517" y="1791819"/>
            <a:ext cx="7228478" cy="19499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944" y="4048977"/>
            <a:ext cx="3438343" cy="1496960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0" b="0" cap="none" baseline="0">
                <a:solidFill>
                  <a:schemeClr val="accent1"/>
                </a:solidFill>
              </a:defRPr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9944" y="5551122"/>
            <a:ext cx="3438343" cy="46511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0204" y="4055424"/>
            <a:ext cx="3438217" cy="1497509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0" b="0" cap="none" baseline="0">
                <a:solidFill>
                  <a:schemeClr val="accent1"/>
                </a:solidFill>
              </a:defRPr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0204" y="5545933"/>
            <a:ext cx="3438217" cy="46386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711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661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5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445" y="1790718"/>
            <a:ext cx="2668545" cy="4185162"/>
          </a:xfrm>
        </p:spPr>
        <p:txBody>
          <a:bodyPr anchor="b">
            <a:normAutofit/>
          </a:bodyPr>
          <a:lstStyle>
            <a:lvl1pPr algn="l"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5865" y="1793661"/>
            <a:ext cx="4210996" cy="839423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6446" y="5983586"/>
            <a:ext cx="2670106" cy="4196605"/>
          </a:xfrm>
        </p:spPr>
        <p:txBody>
          <a:bodyPr>
            <a:normAutofit/>
          </a:bodyPr>
          <a:lstStyle>
            <a:lvl1pPr marL="0" indent="0" algn="l">
              <a:buNone/>
              <a:defRPr sz="176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42454" b="36435"/>
          <a:stretch/>
        </p:blipFill>
        <p:spPr>
          <a:xfrm>
            <a:off x="1238006" y="1201133"/>
            <a:ext cx="7231990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983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496152" y="900054"/>
            <a:ext cx="3862526" cy="9611655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285" y="2108423"/>
            <a:ext cx="3724783" cy="3581176"/>
          </a:xfrm>
        </p:spPr>
        <p:txBody>
          <a:bodyPr anchor="b">
            <a:normAutofit/>
          </a:bodyPr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04141" y="2095414"/>
            <a:ext cx="2458498" cy="7217144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4562" y="5706710"/>
            <a:ext cx="3729899" cy="3906127"/>
          </a:xfrm>
        </p:spPr>
        <p:txBody>
          <a:bodyPr>
            <a:normAutofit/>
          </a:bodyPr>
          <a:lstStyle>
            <a:lvl1pPr marL="0" indent="0" algn="l">
              <a:buNone/>
              <a:defRPr sz="198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37052" y="10210401"/>
            <a:ext cx="3733375" cy="597563"/>
          </a:xfrm>
        </p:spPr>
        <p:txBody>
          <a:bodyPr/>
          <a:lstStyle>
            <a:lvl1pPr algn="l">
              <a:defRPr/>
            </a:lvl1pPr>
          </a:lstStyle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38005" y="594798"/>
            <a:ext cx="2861135" cy="59907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099140" y="245896"/>
            <a:ext cx="875321" cy="940012"/>
          </a:xfrm>
        </p:spPr>
        <p:txBody>
          <a:bodyPr/>
          <a:lstStyle/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r="70363" b="36435"/>
          <a:stretch/>
        </p:blipFill>
        <p:spPr>
          <a:xfrm>
            <a:off x="1238006" y="1201133"/>
            <a:ext cx="3731666" cy="290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21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11423727"/>
            <a:ext cx="10058400" cy="138684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875036"/>
            <a:ext cx="10058400" cy="1054111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0" y="11425876"/>
            <a:ext cx="100584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41553" y="1784855"/>
            <a:ext cx="7228477" cy="19585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553" y="4045786"/>
            <a:ext cx="7228477" cy="6138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73440" y="616692"/>
            <a:ext cx="2605121" cy="569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8AF92-E571-4559-86BF-D2FD8E338025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552" y="614709"/>
            <a:ext cx="3727348" cy="577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3101" y="245896"/>
            <a:ext cx="875321" cy="94001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3080">
                <a:solidFill>
                  <a:schemeClr val="accent1"/>
                </a:solidFill>
              </a:defRPr>
            </a:lvl1pPr>
          </a:lstStyle>
          <a:p>
            <a:fld id="{C11E9635-00DD-4029-BDD5-7B1FB11D2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3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52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460" indent="-251460" algn="l" defTabSz="754380" rtl="0" eaLnBrk="1" latinLnBrk="0" hangingPunct="1">
        <a:lnSpc>
          <a:spcPct val="120000"/>
        </a:lnSpc>
        <a:spcBef>
          <a:spcPts val="11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438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730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022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4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3140" indent="-251460" algn="l" defTabSz="75438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120000"/>
        </a:lnSpc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12" Type="http://schemas.microsoft.com/office/2007/relationships/hdphoto" Target="../media/hdphoto2.wdp"/><Relationship Id="rId2" Type="http://schemas.openxmlformats.org/officeDocument/2006/relationships/notesSlide" Target="../notesSlides/notesSlide1.xml"/><Relationship Id="rId16" Type="http://schemas.microsoft.com/office/2007/relationships/hdphoto" Target="../media/hdphoto4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microsoft.com/office/2007/relationships/hdphoto" Target="../media/hdphoto1.wdp"/><Relationship Id="rId15" Type="http://schemas.openxmlformats.org/officeDocument/2006/relationships/image" Target="../media/image12.png"/><Relationship Id="rId10" Type="http://schemas.openxmlformats.org/officeDocument/2006/relationships/image" Target="../media/image9.svg"/><Relationship Id="rId4" Type="http://schemas.openxmlformats.org/officeDocument/2006/relationships/image" Target="../media/image4.png"/><Relationship Id="rId9" Type="http://schemas.openxmlformats.org/officeDocument/2006/relationships/image" Target="../media/image8.sv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6706698D-CD46-5354-B7D7-107675A268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2000"/>
          </a:blip>
          <a:srcRect l="16119" r="11440" b="878"/>
          <a:stretch/>
        </p:blipFill>
        <p:spPr>
          <a:xfrm>
            <a:off x="0" y="9331"/>
            <a:ext cx="10085107" cy="114144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0438" y="307863"/>
            <a:ext cx="763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BLENDED RETIREMENT SYSTEM</a:t>
            </a:r>
          </a:p>
          <a:p>
            <a:endParaRPr lang="en-US" sz="3200" b="1">
              <a:latin typeface="Californian FB" panose="0207040306080B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68697" y="103409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20231120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896" y="2684852"/>
            <a:ext cx="9655167" cy="6740307"/>
          </a:xfrm>
          <a:custGeom>
            <a:avLst/>
            <a:gdLst>
              <a:gd name="connsiteX0" fmla="*/ 0 w 9655167"/>
              <a:gd name="connsiteY0" fmla="*/ 0 h 9371796"/>
              <a:gd name="connsiteX1" fmla="*/ 9655167 w 9655167"/>
              <a:gd name="connsiteY1" fmla="*/ 0 h 9371796"/>
              <a:gd name="connsiteX2" fmla="*/ 9655167 w 9655167"/>
              <a:gd name="connsiteY2" fmla="*/ 9371796 h 9371796"/>
              <a:gd name="connsiteX3" fmla="*/ 0 w 9655167"/>
              <a:gd name="connsiteY3" fmla="*/ 9371796 h 9371796"/>
              <a:gd name="connsiteX4" fmla="*/ 0 w 9655167"/>
              <a:gd name="connsiteY4" fmla="*/ 0 h 9371796"/>
              <a:gd name="connsiteX0" fmla="*/ 0 w 9655167"/>
              <a:gd name="connsiteY0" fmla="*/ 216140 h 9587936"/>
              <a:gd name="connsiteX1" fmla="*/ 9602641 w 9655167"/>
              <a:gd name="connsiteY1" fmla="*/ 0 h 9587936"/>
              <a:gd name="connsiteX2" fmla="*/ 9655167 w 9655167"/>
              <a:gd name="connsiteY2" fmla="*/ 9587936 h 9587936"/>
              <a:gd name="connsiteX3" fmla="*/ 0 w 9655167"/>
              <a:gd name="connsiteY3" fmla="*/ 9587936 h 9587936"/>
              <a:gd name="connsiteX4" fmla="*/ 0 w 9655167"/>
              <a:gd name="connsiteY4" fmla="*/ 216140 h 958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5167" h="9587936">
                <a:moveTo>
                  <a:pt x="0" y="216140"/>
                </a:moveTo>
                <a:lnTo>
                  <a:pt x="9602641" y="0"/>
                </a:lnTo>
                <a:lnTo>
                  <a:pt x="9655167" y="9587936"/>
                </a:lnTo>
                <a:lnTo>
                  <a:pt x="0" y="9587936"/>
                </a:lnTo>
                <a:lnTo>
                  <a:pt x="0" y="21614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Eligibility</a:t>
            </a: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700" b="1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Enrolled in Blended Retirement System (BRS)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years of service (but less than 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M-Day Soldiers, AGRs, Technicians, Enlisted, and Officers!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the BRS-CP request form </a:t>
            </a:r>
            <a:r>
              <a:rPr lang="en-US" sz="2400" b="1" u="sng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12 years of service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Includes 4-year service obligation from date of request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 not preclude eligible Soldiers from an extension bonus</a:t>
            </a:r>
            <a:endParaRPr lang="en-US" sz="2000" b="1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n-US" sz="40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</a:t>
            </a: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7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BRS Continuation Pay is a one-time, mid-career bonus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AGRs receive </a:t>
            </a:r>
            <a:r>
              <a:rPr lang="en-US" sz="32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2.5x</a:t>
            </a:r>
            <a:r>
              <a:rPr lang="en-US" sz="2800" b="1">
                <a:latin typeface="Calibri" panose="020F0502020204030204" pitchFamily="34" charset="0"/>
                <a:cs typeface="Calibri" panose="020F0502020204030204" pitchFamily="34" charset="0"/>
              </a:rPr>
              <a:t> monthly base pay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>
                <a:latin typeface="Calibri" panose="020F0502020204030204" pitchFamily="34" charset="0"/>
                <a:cs typeface="Calibri" panose="020F0502020204030204" pitchFamily="34" charset="0"/>
              </a:rPr>
              <a:t>M-Day Soldiers/Officers receive </a:t>
            </a:r>
            <a:r>
              <a:rPr lang="en-US" sz="3200" b="1" u="sng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4x</a:t>
            </a:r>
            <a:r>
              <a:rPr lang="en-US" sz="2800" b="1">
                <a:latin typeface="Calibri" panose="020F0502020204030204" pitchFamily="34" charset="0"/>
                <a:cs typeface="Calibri" panose="020F0502020204030204" pitchFamily="34" charset="0"/>
              </a:rPr>
              <a:t> monthly base pay</a:t>
            </a:r>
          </a:p>
          <a:p>
            <a:r>
              <a:rPr lang="en-US" sz="105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40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400" b="1"/>
          </a:p>
          <a:p>
            <a:r>
              <a:rPr lang="en-US"/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174015" y="11714335"/>
            <a:ext cx="985304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Calibri" panose="020F0502020204030204" pitchFamily="34" charset="0"/>
              </a:rPr>
              <a:t>Contact your unit Retention NCO today!</a:t>
            </a:r>
          </a:p>
          <a:p>
            <a:endParaRPr lang="en-US" sz="1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en-US" sz="1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E6BDCA-C943-C07F-7015-9EC88BB6A6E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667" b="79259" l="1892" r="94865">
                        <a14:foregroundMark x1="25610" y1="15411" x2="34324" y2="17778"/>
                        <a14:foregroundMark x1="9776" y1="11111" x2="11494" y2="11578"/>
                        <a14:foregroundMark x1="4324" y1="9630" x2="9776" y2="11111"/>
                        <a14:foregroundMark x1="12378" y1="34815" x2="27297" y2="41481"/>
                        <a14:foregroundMark x1="11098" y1="34243" x2="12378" y2="34815"/>
                        <a14:foregroundMark x1="10209" y1="33845" x2="10367" y2="33916"/>
                        <a14:foregroundMark x1="2432" y1="30370" x2="8381" y2="33029"/>
                        <a14:foregroundMark x1="27297" y1="41481" x2="34324" y2="39259"/>
                        <a14:foregroundMark x1="23880" y1="53341" x2="28378" y2="54815"/>
                        <a14:foregroundMark x1="22320" y1="52830" x2="22624" y2="52930"/>
                        <a14:foregroundMark x1="3514" y1="46667" x2="10294" y2="48889"/>
                        <a14:foregroundMark x1="28378" y1="54815" x2="32703" y2="53333"/>
                        <a14:foregroundMark x1="23738" y1="72002" x2="29189" y2="73333"/>
                        <a14:foregroundMark x1="14025" y1="69630" x2="14832" y2="69827"/>
                        <a14:foregroundMark x1="9899" y1="68622" x2="14025" y2="69630"/>
                        <a14:foregroundMark x1="1892" y1="66667" x2="7238" y2="67973"/>
                        <a14:foregroundMark x1="29189" y1="73333" x2="33514" y2="72593"/>
                        <a14:foregroundMark x1="38378" y1="76296" x2="38108" y2="11852"/>
                        <a14:foregroundMark x1="80270" y1="30370" x2="80270" y2="37037"/>
                        <a14:foregroundMark x1="92162" y1="47407" x2="94865" y2="57037"/>
                        <a14:foregroundMark x1="74865" y1="76296" x2="75135" y2="78519"/>
                        <a14:foregroundMark x1="37297" y1="79259" x2="47838" y2="79259"/>
                        <a14:backgroundMark x1="23243" y1="69630" x2="15676" y2="65926"/>
                        <a14:backgroundMark x1="21351" y1="48889" x2="15135" y2="50370"/>
                        <a14:backgroundMark x1="20811" y1="11852" x2="14865" y2="13333"/>
                        <a14:backgroundMark x1="20811" y1="15556" x2="25135" y2="11852"/>
                        <a14:backgroundMark x1="24054" y1="13333" x2="26216" y2="12593"/>
                        <a14:backgroundMark x1="7838" y1="35556" x2="10000" y2="34815"/>
                        <a14:backgroundMark x1="10270" y1="34074" x2="10270" y2="34074"/>
                        <a14:backgroundMark x1="8378" y1="33333" x2="8378" y2="33333"/>
                        <a14:backgroundMark x1="7568" y1="33333" x2="7568" y2="33333"/>
                        <a14:backgroundMark x1="13784" y1="51852" x2="15135" y2="51852"/>
                        <a14:backgroundMark x1="13784" y1="51111" x2="13784" y2="48889"/>
                        <a14:backgroundMark x1="14324" y1="48889" x2="14324" y2="50370"/>
                        <a14:backgroundMark x1="14595" y1="71111" x2="16486" y2="68889"/>
                        <a14:backgroundMark x1="15405" y1="69630" x2="16486" y2="69630"/>
                        <a14:backgroundMark x1="14595" y1="69630" x2="14595" y2="69630"/>
                        <a14:backgroundMark x1="14324" y1="69630" x2="14324" y2="69630"/>
                        <a14:backgroundMark x1="13784" y1="69630" x2="13784" y2="69630"/>
                        <a14:backgroundMark x1="16216" y1="69630" x2="17297" y2="69630"/>
                        <a14:backgroundMark x1="22432" y1="51852" x2="22432" y2="51852"/>
                        <a14:backgroundMark x1="22703" y1="52593" x2="24054" y2="52593"/>
                        <a14:backgroundMark x1="25946" y1="14815" x2="25946" y2="14815"/>
                        <a14:backgroundMark x1="24865" y1="14815" x2="25676" y2="14815"/>
                        <a14:backgroundMark x1="13784" y1="11111" x2="13784" y2="11111"/>
                        <a14:backgroundMark x1="14595" y1="11852" x2="14324" y2="14074"/>
                        <a14:backgroundMark x1="10541" y1="71852" x2="7568" y2="69630"/>
                        <a14:backgroundMark x1="11351" y1="35556" x2="10541" y2="34815"/>
                        <a14:backgroundMark x1="10811" y1="34815" x2="10811" y2="34815"/>
                        <a14:backgroundMark x1="11081" y1="34074" x2="11081" y2="34074"/>
                        <a14:backgroundMark x1="11622" y1="34815" x2="11622" y2="34815"/>
                      </a14:backgroundRemoval>
                    </a14:imgEffect>
                  </a14:imgLayer>
                </a14:imgProps>
              </a:ext>
            </a:extLst>
          </a:blip>
          <a:srcRect b="14709"/>
          <a:stretch/>
        </p:blipFill>
        <p:spPr>
          <a:xfrm>
            <a:off x="7879315" y="376450"/>
            <a:ext cx="1978764" cy="615788"/>
          </a:xfrm>
          <a:prstGeom prst="rect">
            <a:avLst/>
          </a:prstGeom>
        </p:spPr>
      </p:pic>
      <p:pic>
        <p:nvPicPr>
          <p:cNvPr id="7" name="Graphic 6" descr="Soldier female with solid fill">
            <a:extLst>
              <a:ext uri="{FF2B5EF4-FFF2-40B4-BE49-F238E27FC236}">
                <a16:creationId xmlns:a16="http://schemas.microsoft.com/office/drawing/2014/main" id="{557464E0-FA62-DEA9-27E6-72F270AC5E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98026" y="9174338"/>
            <a:ext cx="1304624" cy="1304624"/>
          </a:xfrm>
          <a:prstGeom prst="rect">
            <a:avLst/>
          </a:prstGeom>
        </p:spPr>
      </p:pic>
      <p:pic>
        <p:nvPicPr>
          <p:cNvPr id="12" name="Graphic 11" descr="Soldier male with solid fill">
            <a:extLst>
              <a:ext uri="{FF2B5EF4-FFF2-40B4-BE49-F238E27FC236}">
                <a16:creationId xmlns:a16="http://schemas.microsoft.com/office/drawing/2014/main" id="{8B0B8DE5-5ACC-14B9-5EDB-66D6F109C7E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41332" y="9111294"/>
            <a:ext cx="1340335" cy="134033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E0F7261-D87B-DC21-C948-7264D8E0A4FB}"/>
              </a:ext>
            </a:extLst>
          </p:cNvPr>
          <p:cNvSpPr txBox="1"/>
          <p:nvPr/>
        </p:nvSpPr>
        <p:spPr>
          <a:xfrm>
            <a:off x="1376105" y="9098037"/>
            <a:ext cx="20155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M-Day Soldier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SSG/E6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8 years service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4ECE9D-7217-EC79-8281-493C4BB0F8CB}"/>
              </a:ext>
            </a:extLst>
          </p:cNvPr>
          <p:cNvSpPr txBox="1"/>
          <p:nvPr/>
        </p:nvSpPr>
        <p:spPr>
          <a:xfrm rot="69039">
            <a:off x="4504325" y="9137164"/>
            <a:ext cx="21710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M-Day Officer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CPT/O3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10 years 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C75564-E732-6D1E-65F4-E381A9E56F69}"/>
              </a:ext>
            </a:extLst>
          </p:cNvPr>
          <p:cNvSpPr txBox="1"/>
          <p:nvPr/>
        </p:nvSpPr>
        <p:spPr>
          <a:xfrm>
            <a:off x="940321" y="1500302"/>
            <a:ext cx="800411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u="sng">
                <a:solidFill>
                  <a:schemeClr val="accent1">
                    <a:lumMod val="75000"/>
                  </a:schemeClr>
                </a:solidFill>
                <a:latin typeface="Californian FB" panose="0207040306080B030204" pitchFamily="18" charset="0"/>
              </a:rPr>
              <a:t>CONTINUATION PAY</a:t>
            </a:r>
          </a:p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8C65A-975D-176A-C47B-1E71AD68B9F7}"/>
              </a:ext>
            </a:extLst>
          </p:cNvPr>
          <p:cNvSpPr txBox="1"/>
          <p:nvPr/>
        </p:nvSpPr>
        <p:spPr>
          <a:xfrm>
            <a:off x="7607028" y="9202617"/>
            <a:ext cx="21710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AGR Soldier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SFC/E7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10 years service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8E1DF4-65FD-57E5-2104-647F36BA3132}"/>
              </a:ext>
            </a:extLst>
          </p:cNvPr>
          <p:cNvSpPr txBox="1"/>
          <p:nvPr/>
        </p:nvSpPr>
        <p:spPr>
          <a:xfrm>
            <a:off x="415971" y="10373094"/>
            <a:ext cx="50577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$17,010</a:t>
            </a:r>
            <a:endParaRPr lang="en-US" sz="4800" b="1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A54F94-85D2-4F12-D673-810C837DED1C}"/>
              </a:ext>
            </a:extLst>
          </p:cNvPr>
          <p:cNvSpPr txBox="1"/>
          <p:nvPr/>
        </p:nvSpPr>
        <p:spPr>
          <a:xfrm>
            <a:off x="3602737" y="10374248"/>
            <a:ext cx="27340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$30,886</a:t>
            </a:r>
            <a:endParaRPr lang="en-US" sz="4800" b="1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Graphic 20" descr="Soldier male with solid fill">
            <a:extLst>
              <a:ext uri="{FF2B5EF4-FFF2-40B4-BE49-F238E27FC236}">
                <a16:creationId xmlns:a16="http://schemas.microsoft.com/office/drawing/2014/main" id="{4E5B9753-2A45-B1A4-05D6-8225C5DFA0B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46956" y="9086463"/>
            <a:ext cx="1340335" cy="134033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0C2ADBB-1B53-93E7-4664-190BF2BE9F3A}"/>
              </a:ext>
            </a:extLst>
          </p:cNvPr>
          <p:cNvSpPr txBox="1"/>
          <p:nvPr/>
        </p:nvSpPr>
        <p:spPr>
          <a:xfrm>
            <a:off x="6753490" y="10373093"/>
            <a:ext cx="38276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$12,216</a:t>
            </a:r>
            <a:endParaRPr lang="en-US" sz="4800" b="1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810A4A-6A7D-5CE6-710D-74FF0BE7410E}"/>
              </a:ext>
            </a:extLst>
          </p:cNvPr>
          <p:cNvSpPr txBox="1"/>
          <p:nvPr/>
        </p:nvSpPr>
        <p:spPr>
          <a:xfrm>
            <a:off x="9047308" y="35893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20240109</a:t>
            </a:r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920C8929-AD62-05B3-669A-D50E5C41F87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89744" y1="48276" x2="87179" y2="48276"/>
                        <a14:foregroundMark x1="89744" y1="58621" x2="89744" y2="58621"/>
                        <a14:foregroundMark x1="31197" y1="84911" x2="29487" y2="85345"/>
                        <a14:foregroundMark x1="37200" y1="83386" x2="31575" y2="84815"/>
                        <a14:foregroundMark x1="68399" y1="75460" x2="62598" y2="76934"/>
                        <a14:foregroundMark x1="87179" y1="70690" x2="80377" y2="72418"/>
                        <a14:backgroundMark x1="37179" y1="74138" x2="38462" y2="72414"/>
                        <a14:backgroundMark x1="47436" y1="75000" x2="62821" y2="76724"/>
                        <a14:backgroundMark x1="67949" y1="75862" x2="73077" y2="76724"/>
                        <a14:backgroundMark x1="43590" y1="81897" x2="34615" y2="80172"/>
                        <a14:backgroundMark x1="71795" y1="75862" x2="78205" y2="75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0048" y="9143677"/>
            <a:ext cx="188082" cy="2797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9BF6FAA-DF6A-E442-4D42-5D3D745F2DA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449" b="92126" l="9877" r="88889">
                        <a14:foregroundMark x1="16049" y1="85039" x2="81481" y2="85039"/>
                        <a14:foregroundMark x1="81481" y1="85039" x2="83951" y2="83465"/>
                        <a14:foregroundMark x1="45679" y1="91339" x2="55556" y2="92126"/>
                        <a14:backgroundMark x1="29630" y1="69291" x2="34568" y2="7007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58791" y="9203659"/>
            <a:ext cx="201352" cy="31570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27EC827-F222-2347-8A06-4E470D01AE7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10000" b="90000" l="10000" r="90000">
                        <a14:backgroundMark x1="47917" y1="41304" x2="47917" y2="5434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83267" y="9203659"/>
            <a:ext cx="283255" cy="27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42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B91E2197-C1CE-FFD4-81B3-A7D9CD135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782" y="1641755"/>
            <a:ext cx="6567708" cy="934862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159CAE1-DF1E-6A08-945C-3CC18475E10A}"/>
              </a:ext>
            </a:extLst>
          </p:cNvPr>
          <p:cNvSpPr/>
          <p:nvPr/>
        </p:nvSpPr>
        <p:spPr>
          <a:xfrm>
            <a:off x="5417820" y="2032603"/>
            <a:ext cx="1695670" cy="8978704"/>
          </a:xfrm>
          <a:prstGeom prst="rect">
            <a:avLst/>
          </a:prstGeom>
          <a:noFill/>
          <a:ln w="4762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0D4399-050A-56EF-4D02-D41F22849D08}"/>
              </a:ext>
            </a:extLst>
          </p:cNvPr>
          <p:cNvSpPr txBox="1"/>
          <p:nvPr/>
        </p:nvSpPr>
        <p:spPr>
          <a:xfrm>
            <a:off x="7607072" y="7899566"/>
            <a:ext cx="2015552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M-Day Soldier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SSG/E6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8 years service</a:t>
            </a:r>
          </a:p>
          <a:p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$4,252.5 x 4 =</a:t>
            </a:r>
          </a:p>
          <a:p>
            <a:r>
              <a:rPr lang="en-US" sz="2800" b="1" u="sng">
                <a:latin typeface="Calibri" panose="020F0502020204030204" pitchFamily="34" charset="0"/>
                <a:cs typeface="Calibri" panose="020F0502020204030204" pitchFamily="34" charset="0"/>
              </a:rPr>
              <a:t>$17,010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E217FCC-28C4-4795-4D88-F5E5602BDF6B}"/>
              </a:ext>
            </a:extLst>
          </p:cNvPr>
          <p:cNvSpPr/>
          <p:nvPr/>
        </p:nvSpPr>
        <p:spPr>
          <a:xfrm>
            <a:off x="5511275" y="9534525"/>
            <a:ext cx="754380" cy="26670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19F2D-1E50-DBAA-D502-C6ACCC2E7298}"/>
              </a:ext>
            </a:extLst>
          </p:cNvPr>
          <p:cNvSpPr txBox="1"/>
          <p:nvPr/>
        </p:nvSpPr>
        <p:spPr>
          <a:xfrm>
            <a:off x="290438" y="307863"/>
            <a:ext cx="763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BLENDED RETIREMENT SYSTEM</a:t>
            </a:r>
          </a:p>
          <a:p>
            <a:endParaRPr lang="en-US" sz="3200" b="1">
              <a:latin typeface="Californian FB" panose="0207040306080B0302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E47378-20D3-2C22-51C7-6B7A7A25DC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67" b="79259" l="1892" r="94865">
                        <a14:foregroundMark x1="25610" y1="15411" x2="34324" y2="17778"/>
                        <a14:foregroundMark x1="9776" y1="11111" x2="11494" y2="11578"/>
                        <a14:foregroundMark x1="4324" y1="9630" x2="9776" y2="11111"/>
                        <a14:foregroundMark x1="12378" y1="34815" x2="27297" y2="41481"/>
                        <a14:foregroundMark x1="11098" y1="34243" x2="12378" y2="34815"/>
                        <a14:foregroundMark x1="10209" y1="33845" x2="10367" y2="33916"/>
                        <a14:foregroundMark x1="2432" y1="30370" x2="8381" y2="33029"/>
                        <a14:foregroundMark x1="27297" y1="41481" x2="34324" y2="39259"/>
                        <a14:foregroundMark x1="23880" y1="53341" x2="28378" y2="54815"/>
                        <a14:foregroundMark x1="22320" y1="52830" x2="22624" y2="52930"/>
                        <a14:foregroundMark x1="3514" y1="46667" x2="10294" y2="48889"/>
                        <a14:foregroundMark x1="28378" y1="54815" x2="32703" y2="53333"/>
                        <a14:foregroundMark x1="23738" y1="72002" x2="29189" y2="73333"/>
                        <a14:foregroundMark x1="14025" y1="69630" x2="14832" y2="69827"/>
                        <a14:foregroundMark x1="9899" y1="68622" x2="14025" y2="69630"/>
                        <a14:foregroundMark x1="1892" y1="66667" x2="7238" y2="67973"/>
                        <a14:foregroundMark x1="29189" y1="73333" x2="33514" y2="72593"/>
                        <a14:foregroundMark x1="38378" y1="76296" x2="38108" y2="11852"/>
                        <a14:foregroundMark x1="80270" y1="30370" x2="80270" y2="37037"/>
                        <a14:foregroundMark x1="92162" y1="47407" x2="94865" y2="57037"/>
                        <a14:foregroundMark x1="74865" y1="76296" x2="75135" y2="78519"/>
                        <a14:foregroundMark x1="37297" y1="79259" x2="47838" y2="79259"/>
                        <a14:backgroundMark x1="23243" y1="69630" x2="15676" y2="65926"/>
                        <a14:backgroundMark x1="21351" y1="48889" x2="15135" y2="50370"/>
                        <a14:backgroundMark x1="20811" y1="11852" x2="14865" y2="13333"/>
                        <a14:backgroundMark x1="20811" y1="15556" x2="25135" y2="11852"/>
                        <a14:backgroundMark x1="24054" y1="13333" x2="26216" y2="12593"/>
                        <a14:backgroundMark x1="7838" y1="35556" x2="10000" y2="34815"/>
                        <a14:backgroundMark x1="10270" y1="34074" x2="10270" y2="34074"/>
                        <a14:backgroundMark x1="8378" y1="33333" x2="8378" y2="33333"/>
                        <a14:backgroundMark x1="7568" y1="33333" x2="7568" y2="33333"/>
                        <a14:backgroundMark x1="13784" y1="51852" x2="15135" y2="51852"/>
                        <a14:backgroundMark x1="13784" y1="51111" x2="13784" y2="48889"/>
                        <a14:backgroundMark x1="14324" y1="48889" x2="14324" y2="50370"/>
                        <a14:backgroundMark x1="14595" y1="71111" x2="16486" y2="68889"/>
                        <a14:backgroundMark x1="15405" y1="69630" x2="16486" y2="69630"/>
                        <a14:backgroundMark x1="14595" y1="69630" x2="14595" y2="69630"/>
                        <a14:backgroundMark x1="14324" y1="69630" x2="14324" y2="69630"/>
                        <a14:backgroundMark x1="13784" y1="69630" x2="13784" y2="69630"/>
                        <a14:backgroundMark x1="16216" y1="69630" x2="17297" y2="69630"/>
                        <a14:backgroundMark x1="22432" y1="51852" x2="22432" y2="51852"/>
                        <a14:backgroundMark x1="22703" y1="52593" x2="24054" y2="52593"/>
                        <a14:backgroundMark x1="25946" y1="14815" x2="25946" y2="14815"/>
                        <a14:backgroundMark x1="24865" y1="14815" x2="25676" y2="14815"/>
                        <a14:backgroundMark x1="13784" y1="11111" x2="13784" y2="11111"/>
                        <a14:backgroundMark x1="14595" y1="11852" x2="14324" y2="14074"/>
                        <a14:backgroundMark x1="10541" y1="71852" x2="7568" y2="69630"/>
                        <a14:backgroundMark x1="11351" y1="35556" x2="10541" y2="34815"/>
                        <a14:backgroundMark x1="10811" y1="34815" x2="10811" y2="34815"/>
                        <a14:backgroundMark x1="11081" y1="34074" x2="11081" y2="34074"/>
                        <a14:backgroundMark x1="11622" y1="34815" x2="11622" y2="34815"/>
                      </a14:backgroundRemoval>
                    </a14:imgEffect>
                  </a14:imgLayer>
                </a14:imgProps>
              </a:ext>
            </a:extLst>
          </a:blip>
          <a:srcRect b="14709"/>
          <a:stretch/>
        </p:blipFill>
        <p:spPr>
          <a:xfrm>
            <a:off x="7879315" y="376450"/>
            <a:ext cx="1978764" cy="61578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D1A1028-1875-734C-4195-044BE5896F49}"/>
              </a:ext>
            </a:extLst>
          </p:cNvPr>
          <p:cNvSpPr/>
          <p:nvPr/>
        </p:nvSpPr>
        <p:spPr>
          <a:xfrm>
            <a:off x="174015" y="11714335"/>
            <a:ext cx="985304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Calibri" panose="020F0502020204030204" pitchFamily="34" charset="0"/>
              </a:rPr>
              <a:t>Contact your unit Retention NCO today!</a:t>
            </a:r>
          </a:p>
          <a:p>
            <a:endParaRPr lang="en-US" sz="14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3034252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04B663"/>
      </a:accent4>
      <a:accent5>
        <a:srgbClr val="DF8822"/>
      </a:accent5>
      <a:accent6>
        <a:srgbClr val="BC410A"/>
      </a:accent6>
      <a:hlink>
        <a:srgbClr val="5977C4"/>
      </a:hlink>
      <a:folHlink>
        <a:srgbClr val="0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007728BBCB5F4E807D6255794E8418" ma:contentTypeVersion="10" ma:contentTypeDescription="Create a new document." ma:contentTypeScope="" ma:versionID="e27285b4e3957706694f1403d20bb794">
  <xsd:schema xmlns:xsd="http://www.w3.org/2001/XMLSchema" xmlns:xs="http://www.w3.org/2001/XMLSchema" xmlns:p="http://schemas.microsoft.com/office/2006/metadata/properties" xmlns:ns2="d4f996ec-3798-438b-92df-c84bcef1be5c" xmlns:ns3="63647fc9-b18b-42e9-8312-9e35dd65080e" targetNamespace="http://schemas.microsoft.com/office/2006/metadata/properties" ma:root="true" ma:fieldsID="82af50c2422d0c69618bd94c468f9697" ns2:_="" ns3:_="">
    <xsd:import namespace="d4f996ec-3798-438b-92df-c84bcef1be5c"/>
    <xsd:import namespace="63647fc9-b18b-42e9-8312-9e35dd6508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996ec-3798-438b-92df-c84bcef1be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47fc9-b18b-42e9-8312-9e35dd65080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129e142-7c0c-4d94-a73b-ffb96977bbd7}" ma:internalName="TaxCatchAll" ma:showField="CatchAllData" ma:web="63647fc9-b18b-42e9-8312-9e35dd6508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3647fc9-b18b-42e9-8312-9e35dd65080e" xsi:nil="true"/>
    <lcf76f155ced4ddcb4097134ff3c332f xmlns="d4f996ec-3798-438b-92df-c84bcef1be5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651605-BD1A-44BB-BA42-FCC665EBEC27}"/>
</file>

<file path=customXml/itemProps2.xml><?xml version="1.0" encoding="utf-8"?>
<ds:datastoreItem xmlns:ds="http://schemas.openxmlformats.org/officeDocument/2006/customXml" ds:itemID="{24A08144-EABF-441A-8C1B-76A5EEB88AEF}">
  <ds:schemaRefs>
    <ds:schemaRef ds:uri="05119671-51af-4a0f-aa50-c9bd38c9d9e8"/>
    <ds:schemaRef ds:uri="46c069c1-e0e2-437c-8f34-03a26d1db4c4"/>
    <ds:schemaRef ds:uri="6935d09b-8d19-4056-91da-dbdde5ecd69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3B090F-87B4-4C31-BF94-F4F5E2D3F5A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54eecc5-e26c-4620-b240-5a8bb326c33d}" enabled="1" method="Standard" siteId="{fae6d70f-954b-4811-92b6-0530d6f84c4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165</Words>
  <Application>Microsoft Office PowerPoint</Application>
  <PresentationFormat>Custom</PresentationFormat>
  <Paragraphs>48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Calibri</vt:lpstr>
      <vt:lpstr>Californian FB</vt:lpstr>
      <vt:lpstr>Century Gothic</vt:lpstr>
      <vt:lpstr>Gallery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Boone, Matthew P SGT MIL USA</dc:creator>
  <cp:lastModifiedBy>Espada, Christino E SFC USARMY NG RIARNG (USA)</cp:lastModifiedBy>
  <cp:revision>3</cp:revision>
  <cp:lastPrinted>2024-01-10T20:28:39Z</cp:lastPrinted>
  <dcterms:created xsi:type="dcterms:W3CDTF">2017-03-23T20:23:39Z</dcterms:created>
  <dcterms:modified xsi:type="dcterms:W3CDTF">2024-02-08T15:33:18Z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23e29fb2-dbe4-4668-9137-bf6b9ff4e724</vt:lpwstr>
  </property>
  <property fmtid="{D5CDD505-2E9C-101B-9397-08002B2CF9AE}" pid="3" name="ContentTypeId">
    <vt:lpwstr>0x010100AA007728BBCB5F4E807D6255794E8418</vt:lpwstr>
  </property>
  <property fmtid="{D5CDD505-2E9C-101B-9397-08002B2CF9AE}" pid="4" name="MediaServiceImageTags">
    <vt:lpwstr/>
  </property>
</Properties>
</file>